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7" r:id="rId6"/>
    <p:sldId id="268" r:id="rId7"/>
    <p:sldId id="260" r:id="rId8"/>
    <p:sldId id="262" r:id="rId9"/>
    <p:sldId id="265" r:id="rId10"/>
    <p:sldId id="272" r:id="rId11"/>
    <p:sldId id="273" r:id="rId12"/>
    <p:sldId id="274" r:id="rId13"/>
    <p:sldId id="269" r:id="rId14"/>
    <p:sldId id="275" r:id="rId15"/>
    <p:sldId id="271" r:id="rId16"/>
    <p:sldId id="270" r:id="rId17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50021"/>
    <a:srgbClr val="FF0066"/>
    <a:srgbClr val="F3D7E3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-22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D0A733-F53B-403A-B15C-40CF753D4AA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E5F87FC-9BE3-49D8-ACB0-12FD5F9F93D8}">
      <dgm:prSet phldrT="[Text]" custT="1"/>
      <dgm:spPr/>
      <dgm:t>
        <a:bodyPr/>
        <a:lstStyle/>
        <a:p>
          <a:pPr rtl="0"/>
          <a:r>
            <a:rPr lang="de-DE" sz="1600" b="1" dirty="0" smtClean="0">
              <a:solidFill>
                <a:srgbClr val="A50021"/>
              </a:solidFill>
            </a:rPr>
            <a:t>20.03.23-31.03.23</a:t>
          </a:r>
          <a:endParaRPr lang="de-DE" sz="1600" dirty="0">
            <a:solidFill>
              <a:srgbClr val="A50021"/>
            </a:solidFill>
          </a:endParaRPr>
        </a:p>
      </dgm:t>
    </dgm:pt>
    <dgm:pt modelId="{FB506CC9-5091-4908-9630-96076D75F0FC}" type="parTrans" cxnId="{E552DD8F-F801-4D05-833E-E014FAE44D6F}">
      <dgm:prSet/>
      <dgm:spPr/>
      <dgm:t>
        <a:bodyPr/>
        <a:lstStyle/>
        <a:p>
          <a:endParaRPr lang="de-DE"/>
        </a:p>
      </dgm:t>
    </dgm:pt>
    <dgm:pt modelId="{A3BE512F-F99E-41B8-9A41-354E3D779E79}" type="sibTrans" cxnId="{E552DD8F-F801-4D05-833E-E014FAE44D6F}">
      <dgm:prSet/>
      <dgm:spPr/>
      <dgm:t>
        <a:bodyPr/>
        <a:lstStyle/>
        <a:p>
          <a:endParaRPr lang="de-DE"/>
        </a:p>
      </dgm:t>
    </dgm:pt>
    <dgm:pt modelId="{175C7088-576A-4B4E-9178-294AA1033190}">
      <dgm:prSet phldrT="[Text]" custT="1"/>
      <dgm:spPr/>
      <dgm:t>
        <a:bodyPr/>
        <a:lstStyle/>
        <a:p>
          <a:pPr rtl="0"/>
          <a:r>
            <a:rPr lang="de-DE" sz="2400" b="1" dirty="0" smtClean="0"/>
            <a:t>Aufnahmeverfahren an der Erstwunschschule</a:t>
          </a:r>
          <a:endParaRPr lang="de-DE" sz="2400" dirty="0"/>
        </a:p>
      </dgm:t>
    </dgm:pt>
    <dgm:pt modelId="{E44E7758-8950-440B-AE51-F9A9D2C7AB63}" type="parTrans" cxnId="{3F9AF9DA-C6E8-45AC-A2E6-81B31CF2D23E}">
      <dgm:prSet/>
      <dgm:spPr/>
      <dgm:t>
        <a:bodyPr/>
        <a:lstStyle/>
        <a:p>
          <a:endParaRPr lang="de-DE"/>
        </a:p>
      </dgm:t>
    </dgm:pt>
    <dgm:pt modelId="{4367194A-732B-4BDE-B07A-7E563578CF3D}" type="sibTrans" cxnId="{3F9AF9DA-C6E8-45AC-A2E6-81B31CF2D23E}">
      <dgm:prSet/>
      <dgm:spPr/>
      <dgm:t>
        <a:bodyPr/>
        <a:lstStyle/>
        <a:p>
          <a:endParaRPr lang="de-DE"/>
        </a:p>
      </dgm:t>
    </dgm:pt>
    <dgm:pt modelId="{E31A6A4C-FB42-4D02-9BE8-FC6054214D42}">
      <dgm:prSet phldrT="[Text]" custT="1"/>
      <dgm:spPr/>
      <dgm:t>
        <a:bodyPr/>
        <a:lstStyle/>
        <a:p>
          <a:pPr rtl="0"/>
          <a:r>
            <a:rPr lang="de-DE" sz="1600" b="1" dirty="0" smtClean="0">
              <a:solidFill>
                <a:srgbClr val="A50021"/>
              </a:solidFill>
            </a:rPr>
            <a:t>17.04.23-28.04.23</a:t>
          </a:r>
          <a:endParaRPr lang="de-DE" sz="1600" b="1" dirty="0">
            <a:solidFill>
              <a:srgbClr val="A50021"/>
            </a:solidFill>
          </a:endParaRPr>
        </a:p>
      </dgm:t>
    </dgm:pt>
    <dgm:pt modelId="{2058EC38-DB4C-440A-95D8-A8ABE172B29F}" type="parTrans" cxnId="{39B12EC8-FB5C-4084-95C9-2249954175C4}">
      <dgm:prSet/>
      <dgm:spPr/>
      <dgm:t>
        <a:bodyPr/>
        <a:lstStyle/>
        <a:p>
          <a:endParaRPr lang="de-DE"/>
        </a:p>
      </dgm:t>
    </dgm:pt>
    <dgm:pt modelId="{DAAED6BE-A33C-4D39-A34C-7CEFA3DEB246}" type="sibTrans" cxnId="{39B12EC8-FB5C-4084-95C9-2249954175C4}">
      <dgm:prSet/>
      <dgm:spPr/>
      <dgm:t>
        <a:bodyPr/>
        <a:lstStyle/>
        <a:p>
          <a:endParaRPr lang="de-DE"/>
        </a:p>
      </dgm:t>
    </dgm:pt>
    <dgm:pt modelId="{B0E6D12C-4010-48CB-9044-9D4DDABC702D}">
      <dgm:prSet phldrT="[Text]" custT="1"/>
      <dgm:spPr/>
      <dgm:t>
        <a:bodyPr/>
        <a:lstStyle/>
        <a:p>
          <a:pPr rtl="0"/>
          <a:r>
            <a:rPr lang="de-DE" sz="2400" b="1" dirty="0" smtClean="0"/>
            <a:t>Aufnahmeverfahren an der Zweitwunschschule</a:t>
          </a:r>
          <a:endParaRPr lang="de-DE" sz="1200" dirty="0"/>
        </a:p>
      </dgm:t>
    </dgm:pt>
    <dgm:pt modelId="{78089208-303E-45D9-A9D0-72B729ED4759}" type="parTrans" cxnId="{79916837-1EC1-4B3C-9926-A091517944B3}">
      <dgm:prSet/>
      <dgm:spPr/>
      <dgm:t>
        <a:bodyPr/>
        <a:lstStyle/>
        <a:p>
          <a:endParaRPr lang="de-DE"/>
        </a:p>
      </dgm:t>
    </dgm:pt>
    <dgm:pt modelId="{CD898BBA-A60E-4704-BF62-C5E6A99C6381}" type="sibTrans" cxnId="{79916837-1EC1-4B3C-9926-A091517944B3}">
      <dgm:prSet/>
      <dgm:spPr/>
      <dgm:t>
        <a:bodyPr/>
        <a:lstStyle/>
        <a:p>
          <a:endParaRPr lang="de-DE"/>
        </a:p>
      </dgm:t>
    </dgm:pt>
    <dgm:pt modelId="{FA6244DB-F4C1-4211-97B3-D8CF54661D42}">
      <dgm:prSet phldrT="[Text]" custT="1"/>
      <dgm:spPr/>
      <dgm:t>
        <a:bodyPr/>
        <a:lstStyle/>
        <a:p>
          <a:r>
            <a:rPr lang="de-DE" sz="1600" b="1" dirty="0" smtClean="0">
              <a:solidFill>
                <a:srgbClr val="A50021"/>
              </a:solidFill>
            </a:rPr>
            <a:t>02.05.23-19.05.23</a:t>
          </a:r>
          <a:endParaRPr lang="de-DE" sz="1600" b="1" dirty="0">
            <a:solidFill>
              <a:srgbClr val="A50021"/>
            </a:solidFill>
          </a:endParaRPr>
        </a:p>
      </dgm:t>
    </dgm:pt>
    <dgm:pt modelId="{F7DF46CE-5E90-4CBE-9020-EFFF2F07F284}" type="parTrans" cxnId="{6A5B38BD-3274-4F5D-956B-8173085607F0}">
      <dgm:prSet/>
      <dgm:spPr/>
      <dgm:t>
        <a:bodyPr/>
        <a:lstStyle/>
        <a:p>
          <a:endParaRPr lang="de-DE"/>
        </a:p>
      </dgm:t>
    </dgm:pt>
    <dgm:pt modelId="{26F3FD9B-669A-45A7-A88A-EB189A84CD60}" type="sibTrans" cxnId="{6A5B38BD-3274-4F5D-956B-8173085607F0}">
      <dgm:prSet/>
      <dgm:spPr/>
      <dgm:t>
        <a:bodyPr/>
        <a:lstStyle/>
        <a:p>
          <a:endParaRPr lang="de-DE"/>
        </a:p>
      </dgm:t>
    </dgm:pt>
    <dgm:pt modelId="{B683307E-63E1-4910-B319-767392F44FFC}">
      <dgm:prSet phldrT="[Text]" custT="1"/>
      <dgm:spPr/>
      <dgm:t>
        <a:bodyPr/>
        <a:lstStyle/>
        <a:p>
          <a:r>
            <a:rPr lang="de-DE" sz="2400" b="1" dirty="0" smtClean="0"/>
            <a:t>Ausgleichskonferenzen in den staatlichen Schulämtern</a:t>
          </a:r>
          <a:endParaRPr lang="de-DE" sz="2400" b="1" dirty="0"/>
        </a:p>
      </dgm:t>
    </dgm:pt>
    <dgm:pt modelId="{2BBAEAA9-6C84-43B3-8826-E27E4472A992}" type="parTrans" cxnId="{23CD3596-24F3-4A02-80B9-217E8F9E5266}">
      <dgm:prSet/>
      <dgm:spPr/>
      <dgm:t>
        <a:bodyPr/>
        <a:lstStyle/>
        <a:p>
          <a:endParaRPr lang="de-DE"/>
        </a:p>
      </dgm:t>
    </dgm:pt>
    <dgm:pt modelId="{698B41F3-8939-407B-8047-B8582A568C4C}" type="sibTrans" cxnId="{23CD3596-24F3-4A02-80B9-217E8F9E5266}">
      <dgm:prSet/>
      <dgm:spPr/>
      <dgm:t>
        <a:bodyPr/>
        <a:lstStyle/>
        <a:p>
          <a:endParaRPr lang="de-DE"/>
        </a:p>
      </dgm:t>
    </dgm:pt>
    <dgm:pt modelId="{D7D1E6AC-41AB-4386-80BD-29789E4B1A31}" type="pres">
      <dgm:prSet presAssocID="{F8D0A733-F53B-403A-B15C-40CF753D4AA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C99F6B7C-F759-43BD-993B-6A7D626B8BB0}" type="pres">
      <dgm:prSet presAssocID="{EE5F87FC-9BE3-49D8-ACB0-12FD5F9F93D8}" presName="composite" presStyleCnt="0"/>
      <dgm:spPr/>
    </dgm:pt>
    <dgm:pt modelId="{71D86C76-F5DE-4DE1-B0C2-B530C00F4586}" type="pres">
      <dgm:prSet presAssocID="{EE5F87FC-9BE3-49D8-ACB0-12FD5F9F93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C3E20E6-9475-4A4F-8360-F164B81F4E8C}" type="pres">
      <dgm:prSet presAssocID="{EE5F87FC-9BE3-49D8-ACB0-12FD5F9F93D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88B45C4-ACDD-48C4-98F1-F9C5324EA6CF}" type="pres">
      <dgm:prSet presAssocID="{A3BE512F-F99E-41B8-9A41-354E3D779E79}" presName="sp" presStyleCnt="0"/>
      <dgm:spPr/>
    </dgm:pt>
    <dgm:pt modelId="{1491D0C3-ADA5-440A-B4FB-D7966D79B7E5}" type="pres">
      <dgm:prSet presAssocID="{E31A6A4C-FB42-4D02-9BE8-FC6054214D42}" presName="composite" presStyleCnt="0"/>
      <dgm:spPr/>
    </dgm:pt>
    <dgm:pt modelId="{4B268B31-76E9-489B-8AC5-5DF99D1A6E80}" type="pres">
      <dgm:prSet presAssocID="{E31A6A4C-FB42-4D02-9BE8-FC6054214D4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283C629-37E3-4A29-A779-1E8D952DD386}" type="pres">
      <dgm:prSet presAssocID="{E31A6A4C-FB42-4D02-9BE8-FC6054214D4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AC34809-2FE5-4B3D-8CD3-90FCE1D2EF71}" type="pres">
      <dgm:prSet presAssocID="{DAAED6BE-A33C-4D39-A34C-7CEFA3DEB246}" presName="sp" presStyleCnt="0"/>
      <dgm:spPr/>
    </dgm:pt>
    <dgm:pt modelId="{20DC88D3-547B-4A36-81E6-BCFBE50374E8}" type="pres">
      <dgm:prSet presAssocID="{FA6244DB-F4C1-4211-97B3-D8CF54661D42}" presName="composite" presStyleCnt="0"/>
      <dgm:spPr/>
    </dgm:pt>
    <dgm:pt modelId="{1D88E5FF-F00B-4E48-BD87-1F4C9DADDB49}" type="pres">
      <dgm:prSet presAssocID="{FA6244DB-F4C1-4211-97B3-D8CF54661D42}" presName="parentText" presStyleLbl="alignNode1" presStyleIdx="2" presStyleCnt="3" custLinFactNeighborX="3128" custLinFactNeighborY="-3522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36ECA53-EBEF-4A79-9C42-3616D351D866}" type="pres">
      <dgm:prSet presAssocID="{FA6244DB-F4C1-4211-97B3-D8CF54661D4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B16B914F-1776-4AB8-B2F5-4D61C2CAC485}" type="presOf" srcId="{F8D0A733-F53B-403A-B15C-40CF753D4AAC}" destId="{D7D1E6AC-41AB-4386-80BD-29789E4B1A31}" srcOrd="0" destOrd="0" presId="urn:microsoft.com/office/officeart/2005/8/layout/chevron2"/>
    <dgm:cxn modelId="{E606F344-A9E6-415E-BE94-E360BACB9DDF}" type="presOf" srcId="{B0E6D12C-4010-48CB-9044-9D4DDABC702D}" destId="{6283C629-37E3-4A29-A779-1E8D952DD386}" srcOrd="0" destOrd="0" presId="urn:microsoft.com/office/officeart/2005/8/layout/chevron2"/>
    <dgm:cxn modelId="{3F9AF9DA-C6E8-45AC-A2E6-81B31CF2D23E}" srcId="{EE5F87FC-9BE3-49D8-ACB0-12FD5F9F93D8}" destId="{175C7088-576A-4B4E-9178-294AA1033190}" srcOrd="0" destOrd="0" parTransId="{E44E7758-8950-440B-AE51-F9A9D2C7AB63}" sibTransId="{4367194A-732B-4BDE-B07A-7E563578CF3D}"/>
    <dgm:cxn modelId="{F59ADB6F-0CDB-43D4-9A27-DFDE1F47EBC4}" type="presOf" srcId="{B683307E-63E1-4910-B319-767392F44FFC}" destId="{F36ECA53-EBEF-4A79-9C42-3616D351D866}" srcOrd="0" destOrd="0" presId="urn:microsoft.com/office/officeart/2005/8/layout/chevron2"/>
    <dgm:cxn modelId="{595481D3-F5F6-4A98-B18C-A5F35B9F92C0}" type="presOf" srcId="{EE5F87FC-9BE3-49D8-ACB0-12FD5F9F93D8}" destId="{71D86C76-F5DE-4DE1-B0C2-B530C00F4586}" srcOrd="0" destOrd="0" presId="urn:microsoft.com/office/officeart/2005/8/layout/chevron2"/>
    <dgm:cxn modelId="{BAE95A8D-2A55-4BA1-9860-F5181E6E6B40}" type="presOf" srcId="{E31A6A4C-FB42-4D02-9BE8-FC6054214D42}" destId="{4B268B31-76E9-489B-8AC5-5DF99D1A6E80}" srcOrd="0" destOrd="0" presId="urn:microsoft.com/office/officeart/2005/8/layout/chevron2"/>
    <dgm:cxn modelId="{6A5B38BD-3274-4F5D-956B-8173085607F0}" srcId="{F8D0A733-F53B-403A-B15C-40CF753D4AAC}" destId="{FA6244DB-F4C1-4211-97B3-D8CF54661D42}" srcOrd="2" destOrd="0" parTransId="{F7DF46CE-5E90-4CBE-9020-EFFF2F07F284}" sibTransId="{26F3FD9B-669A-45A7-A88A-EB189A84CD60}"/>
    <dgm:cxn modelId="{79916837-1EC1-4B3C-9926-A091517944B3}" srcId="{E31A6A4C-FB42-4D02-9BE8-FC6054214D42}" destId="{B0E6D12C-4010-48CB-9044-9D4DDABC702D}" srcOrd="0" destOrd="0" parTransId="{78089208-303E-45D9-A9D0-72B729ED4759}" sibTransId="{CD898BBA-A60E-4704-BF62-C5E6A99C6381}"/>
    <dgm:cxn modelId="{23CD3596-24F3-4A02-80B9-217E8F9E5266}" srcId="{FA6244DB-F4C1-4211-97B3-D8CF54661D42}" destId="{B683307E-63E1-4910-B319-767392F44FFC}" srcOrd="0" destOrd="0" parTransId="{2BBAEAA9-6C84-43B3-8826-E27E4472A992}" sibTransId="{698B41F3-8939-407B-8047-B8582A568C4C}"/>
    <dgm:cxn modelId="{39B12EC8-FB5C-4084-95C9-2249954175C4}" srcId="{F8D0A733-F53B-403A-B15C-40CF753D4AAC}" destId="{E31A6A4C-FB42-4D02-9BE8-FC6054214D42}" srcOrd="1" destOrd="0" parTransId="{2058EC38-DB4C-440A-95D8-A8ABE172B29F}" sibTransId="{DAAED6BE-A33C-4D39-A34C-7CEFA3DEB246}"/>
    <dgm:cxn modelId="{9CC1A8C0-601D-4794-8102-EEA4965555A8}" type="presOf" srcId="{175C7088-576A-4B4E-9178-294AA1033190}" destId="{BC3E20E6-9475-4A4F-8360-F164B81F4E8C}" srcOrd="0" destOrd="0" presId="urn:microsoft.com/office/officeart/2005/8/layout/chevron2"/>
    <dgm:cxn modelId="{E552DD8F-F801-4D05-833E-E014FAE44D6F}" srcId="{F8D0A733-F53B-403A-B15C-40CF753D4AAC}" destId="{EE5F87FC-9BE3-49D8-ACB0-12FD5F9F93D8}" srcOrd="0" destOrd="0" parTransId="{FB506CC9-5091-4908-9630-96076D75F0FC}" sibTransId="{A3BE512F-F99E-41B8-9A41-354E3D779E79}"/>
    <dgm:cxn modelId="{1E491F48-388C-40CD-8ECF-DC5E4B1DF032}" type="presOf" srcId="{FA6244DB-F4C1-4211-97B3-D8CF54661D42}" destId="{1D88E5FF-F00B-4E48-BD87-1F4C9DADDB49}" srcOrd="0" destOrd="0" presId="urn:microsoft.com/office/officeart/2005/8/layout/chevron2"/>
    <dgm:cxn modelId="{B0D25A2C-F8F5-414C-8D26-64673146111D}" type="presParOf" srcId="{D7D1E6AC-41AB-4386-80BD-29789E4B1A31}" destId="{C99F6B7C-F759-43BD-993B-6A7D626B8BB0}" srcOrd="0" destOrd="0" presId="urn:microsoft.com/office/officeart/2005/8/layout/chevron2"/>
    <dgm:cxn modelId="{D6ED0E77-25B1-47AF-9AF9-F4B58FD597F7}" type="presParOf" srcId="{C99F6B7C-F759-43BD-993B-6A7D626B8BB0}" destId="{71D86C76-F5DE-4DE1-B0C2-B530C00F4586}" srcOrd="0" destOrd="0" presId="urn:microsoft.com/office/officeart/2005/8/layout/chevron2"/>
    <dgm:cxn modelId="{D364F0A2-2631-4097-A888-C871307150A9}" type="presParOf" srcId="{C99F6B7C-F759-43BD-993B-6A7D626B8BB0}" destId="{BC3E20E6-9475-4A4F-8360-F164B81F4E8C}" srcOrd="1" destOrd="0" presId="urn:microsoft.com/office/officeart/2005/8/layout/chevron2"/>
    <dgm:cxn modelId="{3CB0F770-A0B4-4F9B-9443-826C1B6787E8}" type="presParOf" srcId="{D7D1E6AC-41AB-4386-80BD-29789E4B1A31}" destId="{488B45C4-ACDD-48C4-98F1-F9C5324EA6CF}" srcOrd="1" destOrd="0" presId="urn:microsoft.com/office/officeart/2005/8/layout/chevron2"/>
    <dgm:cxn modelId="{4E18FA20-06AD-4C9D-8DD0-23FC382B510B}" type="presParOf" srcId="{D7D1E6AC-41AB-4386-80BD-29789E4B1A31}" destId="{1491D0C3-ADA5-440A-B4FB-D7966D79B7E5}" srcOrd="2" destOrd="0" presId="urn:microsoft.com/office/officeart/2005/8/layout/chevron2"/>
    <dgm:cxn modelId="{3CE24DB3-2AA6-43BA-BB03-D79B70ABBBAB}" type="presParOf" srcId="{1491D0C3-ADA5-440A-B4FB-D7966D79B7E5}" destId="{4B268B31-76E9-489B-8AC5-5DF99D1A6E80}" srcOrd="0" destOrd="0" presId="urn:microsoft.com/office/officeart/2005/8/layout/chevron2"/>
    <dgm:cxn modelId="{6ED83B38-DC10-4FD2-A6C4-4244C2FD48D3}" type="presParOf" srcId="{1491D0C3-ADA5-440A-B4FB-D7966D79B7E5}" destId="{6283C629-37E3-4A29-A779-1E8D952DD386}" srcOrd="1" destOrd="0" presId="urn:microsoft.com/office/officeart/2005/8/layout/chevron2"/>
    <dgm:cxn modelId="{969849A1-4C5B-4CA2-8618-3A75E1EE5848}" type="presParOf" srcId="{D7D1E6AC-41AB-4386-80BD-29789E4B1A31}" destId="{7AC34809-2FE5-4B3D-8CD3-90FCE1D2EF71}" srcOrd="3" destOrd="0" presId="urn:microsoft.com/office/officeart/2005/8/layout/chevron2"/>
    <dgm:cxn modelId="{07A97A62-69F2-4116-9E0F-F2FFDD096BFB}" type="presParOf" srcId="{D7D1E6AC-41AB-4386-80BD-29789E4B1A31}" destId="{20DC88D3-547B-4A36-81E6-BCFBE50374E8}" srcOrd="4" destOrd="0" presId="urn:microsoft.com/office/officeart/2005/8/layout/chevron2"/>
    <dgm:cxn modelId="{04F690B4-F48D-4A77-B60A-445861878ADE}" type="presParOf" srcId="{20DC88D3-547B-4A36-81E6-BCFBE50374E8}" destId="{1D88E5FF-F00B-4E48-BD87-1F4C9DADDB49}" srcOrd="0" destOrd="0" presId="urn:microsoft.com/office/officeart/2005/8/layout/chevron2"/>
    <dgm:cxn modelId="{5C73ECD8-6C26-4CD6-BDC7-31A58B799A84}" type="presParOf" srcId="{20DC88D3-547B-4A36-81E6-BCFBE50374E8}" destId="{F36ECA53-EBEF-4A79-9C42-3616D351D86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D86C76-F5DE-4DE1-B0C2-B530C00F4586}">
      <dsp:nvSpPr>
        <dsp:cNvPr id="0" name=""/>
        <dsp:cNvSpPr/>
      </dsp:nvSpPr>
      <dsp:spPr>
        <a:xfrm rot="5400000">
          <a:off x="-192174" y="194900"/>
          <a:ext cx="1281160" cy="896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rgbClr val="A50021"/>
              </a:solidFill>
            </a:rPr>
            <a:t>20.03.23-31.03.23</a:t>
          </a:r>
          <a:endParaRPr lang="de-DE" sz="1600" kern="1200" dirty="0">
            <a:solidFill>
              <a:srgbClr val="A50021"/>
            </a:solidFill>
          </a:endParaRPr>
        </a:p>
      </dsp:txBody>
      <dsp:txXfrm rot="5400000">
        <a:off x="-192174" y="194900"/>
        <a:ext cx="1281160" cy="896812"/>
      </dsp:txXfrm>
    </dsp:sp>
    <dsp:sp modelId="{BC3E20E6-9475-4A4F-8360-F164B81F4E8C}">
      <dsp:nvSpPr>
        <dsp:cNvPr id="0" name=""/>
        <dsp:cNvSpPr/>
      </dsp:nvSpPr>
      <dsp:spPr>
        <a:xfrm rot="5400000">
          <a:off x="3736241" y="-2836702"/>
          <a:ext cx="833192" cy="65120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400" b="1" kern="1200" dirty="0" smtClean="0"/>
            <a:t>Aufnahmeverfahren an der Erstwunschschule</a:t>
          </a:r>
          <a:endParaRPr lang="de-DE" sz="2400" kern="1200" dirty="0"/>
        </a:p>
      </dsp:txBody>
      <dsp:txXfrm rot="5400000">
        <a:off x="3736241" y="-2836702"/>
        <a:ext cx="833192" cy="6512049"/>
      </dsp:txXfrm>
    </dsp:sp>
    <dsp:sp modelId="{4B268B31-76E9-489B-8AC5-5DF99D1A6E80}">
      <dsp:nvSpPr>
        <dsp:cNvPr id="0" name=""/>
        <dsp:cNvSpPr/>
      </dsp:nvSpPr>
      <dsp:spPr>
        <a:xfrm rot="5400000">
          <a:off x="-192174" y="1277206"/>
          <a:ext cx="1281160" cy="896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rgbClr val="A50021"/>
              </a:solidFill>
            </a:rPr>
            <a:t>17.04.23-28.04.23</a:t>
          </a:r>
          <a:endParaRPr lang="de-DE" sz="1600" b="1" kern="1200" dirty="0">
            <a:solidFill>
              <a:srgbClr val="A50021"/>
            </a:solidFill>
          </a:endParaRPr>
        </a:p>
      </dsp:txBody>
      <dsp:txXfrm rot="5400000">
        <a:off x="-192174" y="1277206"/>
        <a:ext cx="1281160" cy="896812"/>
      </dsp:txXfrm>
    </dsp:sp>
    <dsp:sp modelId="{6283C629-37E3-4A29-A779-1E8D952DD386}">
      <dsp:nvSpPr>
        <dsp:cNvPr id="0" name=""/>
        <dsp:cNvSpPr/>
      </dsp:nvSpPr>
      <dsp:spPr>
        <a:xfrm rot="5400000">
          <a:off x="3736460" y="-1754615"/>
          <a:ext cx="832754" cy="65120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400" b="1" kern="1200" dirty="0" smtClean="0"/>
            <a:t>Aufnahmeverfahren an der Zweitwunschschule</a:t>
          </a:r>
          <a:endParaRPr lang="de-DE" sz="1200" kern="1200" dirty="0"/>
        </a:p>
      </dsp:txBody>
      <dsp:txXfrm rot="5400000">
        <a:off x="3736460" y="-1754615"/>
        <a:ext cx="832754" cy="6512049"/>
      </dsp:txXfrm>
    </dsp:sp>
    <dsp:sp modelId="{1D88E5FF-F00B-4E48-BD87-1F4C9DADDB49}">
      <dsp:nvSpPr>
        <dsp:cNvPr id="0" name=""/>
        <dsp:cNvSpPr/>
      </dsp:nvSpPr>
      <dsp:spPr>
        <a:xfrm rot="5400000">
          <a:off x="-164121" y="2314389"/>
          <a:ext cx="1281160" cy="896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rgbClr val="A50021"/>
              </a:solidFill>
            </a:rPr>
            <a:t>02.05.23-19.05.23</a:t>
          </a:r>
          <a:endParaRPr lang="de-DE" sz="1600" b="1" kern="1200" dirty="0">
            <a:solidFill>
              <a:srgbClr val="A50021"/>
            </a:solidFill>
          </a:endParaRPr>
        </a:p>
      </dsp:txBody>
      <dsp:txXfrm rot="5400000">
        <a:off x="-164121" y="2314389"/>
        <a:ext cx="1281160" cy="896812"/>
      </dsp:txXfrm>
    </dsp:sp>
    <dsp:sp modelId="{F36ECA53-EBEF-4A79-9C42-3616D351D866}">
      <dsp:nvSpPr>
        <dsp:cNvPr id="0" name=""/>
        <dsp:cNvSpPr/>
      </dsp:nvSpPr>
      <dsp:spPr>
        <a:xfrm rot="5400000">
          <a:off x="3736460" y="-672309"/>
          <a:ext cx="832754" cy="65120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400" b="1" kern="1200" dirty="0" smtClean="0"/>
            <a:t>Ausgleichskonferenzen in den staatlichen Schulämtern</a:t>
          </a:r>
          <a:endParaRPr lang="de-DE" sz="2400" b="1" kern="1200" dirty="0"/>
        </a:p>
      </dsp:txBody>
      <dsp:txXfrm rot="5400000">
        <a:off x="3736460" y="-672309"/>
        <a:ext cx="832754" cy="6512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FA156-1C46-49AD-9EE2-8C37830DCAAF}" type="datetimeFigureOut">
              <a:rPr lang="de-DE" smtClean="0"/>
              <a:pPr/>
              <a:t>18.10.2022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670A6-6A02-42D7-B2DE-8BD47937411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069043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2021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2021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2021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2021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2021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2021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2021</a:t>
            </a:r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2021</a:t>
            </a:r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2021</a:t>
            </a:r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2021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2021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August 2021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757EBAF-CCFE-44FE-B01E-F4B2CE626BF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mbjs.brandenburg.de/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656184"/>
          </a:xfrm>
          <a:noFill/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A50021"/>
                </a:solidFill>
              </a:rPr>
              <a:t>Schritte in die neue </a:t>
            </a:r>
            <a:br>
              <a:rPr lang="de-DE" b="1" dirty="0" smtClean="0">
                <a:solidFill>
                  <a:srgbClr val="A50021"/>
                </a:solidFill>
              </a:rPr>
            </a:br>
            <a:r>
              <a:rPr lang="de-DE" b="1" dirty="0" smtClean="0">
                <a:solidFill>
                  <a:srgbClr val="A50021"/>
                </a:solidFill>
              </a:rPr>
              <a:t>weiterführende Schule</a:t>
            </a:r>
            <a:endParaRPr lang="de-DE" b="1" dirty="0">
              <a:solidFill>
                <a:srgbClr val="A5002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43608" y="3284984"/>
            <a:ext cx="6944816" cy="1872207"/>
          </a:xfrm>
        </p:spPr>
        <p:txBody>
          <a:bodyPr>
            <a:noAutofit/>
          </a:bodyPr>
          <a:lstStyle/>
          <a:p>
            <a:endParaRPr lang="de-DE" sz="24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de-DE" sz="2400" b="1" dirty="0" smtClean="0">
                <a:solidFill>
                  <a:srgbClr val="002060"/>
                </a:solidFill>
              </a:rPr>
              <a:t>Informationen für Eltern zum Übergangsverfahren in die Jahrgangsstufe 7</a:t>
            </a:r>
          </a:p>
          <a:p>
            <a:pPr marL="0" indent="0" algn="ctr">
              <a:buNone/>
            </a:pPr>
            <a:r>
              <a:rPr lang="de-DE" sz="2400" b="1" dirty="0" smtClean="0">
                <a:solidFill>
                  <a:srgbClr val="002060"/>
                </a:solidFill>
              </a:rPr>
              <a:t> für das Schuljahr </a:t>
            </a:r>
            <a:r>
              <a:rPr lang="de-DE" sz="2400" b="1" dirty="0" smtClean="0">
                <a:solidFill>
                  <a:srgbClr val="002060"/>
                </a:solidFill>
              </a:rPr>
              <a:t>2023/24</a:t>
            </a:r>
            <a:endParaRPr lang="de-DE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43274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1" dirty="0">
                <a:solidFill>
                  <a:srgbClr val="A50021"/>
                </a:solidFill>
              </a:rPr>
              <a:t>Anmeldeverfahren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7" name="Inhaltsplatzhalter 6"/>
          <p:cNvSpPr>
            <a:spLocks noGrp="1"/>
          </p:cNvSpPr>
          <p:nvPr>
            <p:ph sz="quarter" idx="14"/>
          </p:nvPr>
        </p:nvSpPr>
        <p:spPr>
          <a:xfrm>
            <a:off x="2123728" y="2564904"/>
            <a:ext cx="6480720" cy="31683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de-DE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de-DE" sz="2200" b="1" dirty="0" smtClean="0">
                <a:solidFill>
                  <a:srgbClr val="0070C0"/>
                </a:solidFill>
              </a:rPr>
              <a:t>Die Eltern geben fristgemäß (am </a:t>
            </a:r>
            <a:r>
              <a:rPr lang="de-DE" sz="2200" b="1" dirty="0" smtClean="0">
                <a:solidFill>
                  <a:srgbClr val="0070C0"/>
                </a:solidFill>
              </a:rPr>
              <a:t>06.02.23) </a:t>
            </a:r>
            <a:r>
              <a:rPr lang="de-DE" sz="2200" b="1" dirty="0" smtClean="0">
                <a:solidFill>
                  <a:srgbClr val="0070C0"/>
                </a:solidFill>
              </a:rPr>
              <a:t>alle Anmeldeunterlagen in der Grundschule ab.</a:t>
            </a:r>
          </a:p>
          <a:p>
            <a:pPr>
              <a:lnSpc>
                <a:spcPct val="80000"/>
              </a:lnSpc>
            </a:pPr>
            <a:endParaRPr lang="de-DE" sz="22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de-DE" sz="2200" dirty="0" smtClean="0">
                <a:solidFill>
                  <a:schemeClr val="tx1"/>
                </a:solidFill>
              </a:rPr>
              <a:t>Schülerinnen und Schüler, die eine Aufnahme am Gymnasium wünschen und ihre Eignung nicht nachgewiesen haben, erhalten eine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2200" dirty="0" smtClean="0">
                <a:solidFill>
                  <a:srgbClr val="A50021"/>
                </a:solidFill>
              </a:rPr>
              <a:t>Einladung zur Eignungsfeststellung in der Form des eintägigen Probeunterrichtes (PU).</a:t>
            </a:r>
          </a:p>
          <a:p>
            <a:pPr marL="0" indent="0">
              <a:buNone/>
            </a:pPr>
            <a:endParaRPr lang="de-DE" u="sng" dirty="0" smtClean="0">
              <a:solidFill>
                <a:schemeClr val="tx1"/>
              </a:solidFill>
            </a:endParaRPr>
          </a:p>
        </p:txBody>
      </p:sp>
      <p:pic>
        <p:nvPicPr>
          <p:cNvPr id="8" name="Inhaltsplatzhalter 6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212976"/>
            <a:ext cx="2016224" cy="2851775"/>
          </a:xfrm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5411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 smtClean="0">
                <a:solidFill>
                  <a:srgbClr val="A50021"/>
                </a:solidFill>
              </a:rPr>
              <a:t>Eintägiger Probeunterricht (PU)</a:t>
            </a:r>
            <a:endParaRPr lang="de-DE" sz="3600" b="1" dirty="0">
              <a:solidFill>
                <a:srgbClr val="A50021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>
                <a:solidFill>
                  <a:srgbClr val="A50021"/>
                </a:solidFill>
              </a:rPr>
              <a:t>1. Durchgang PU</a:t>
            </a:r>
            <a:endParaRPr lang="de-DE" sz="2800" dirty="0">
              <a:solidFill>
                <a:srgbClr val="A50021"/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de-DE" dirty="0" smtClean="0"/>
              <a:t> </a:t>
            </a:r>
          </a:p>
          <a:p>
            <a:pPr marL="0" indent="0" algn="ctr">
              <a:buNone/>
            </a:pPr>
            <a:r>
              <a:rPr lang="de-DE" sz="2800" dirty="0" smtClean="0">
                <a:solidFill>
                  <a:srgbClr val="002060"/>
                </a:solidFill>
              </a:rPr>
              <a:t>10. </a:t>
            </a:r>
            <a:r>
              <a:rPr lang="de-DE" sz="2800" dirty="0" smtClean="0">
                <a:solidFill>
                  <a:srgbClr val="002060"/>
                </a:solidFill>
              </a:rPr>
              <a:t>März </a:t>
            </a:r>
            <a:r>
              <a:rPr lang="de-DE" sz="2800" dirty="0" smtClean="0">
                <a:solidFill>
                  <a:srgbClr val="002060"/>
                </a:solidFill>
              </a:rPr>
              <a:t>2023</a:t>
            </a:r>
            <a:endParaRPr lang="de-DE" sz="28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de-DE" sz="2800" dirty="0" smtClean="0">
                <a:solidFill>
                  <a:srgbClr val="002060"/>
                </a:solidFill>
              </a:rPr>
              <a:t>am Gymnasium </a:t>
            </a:r>
            <a:endParaRPr lang="de-DE" sz="28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de-DE" sz="2800" dirty="0" smtClean="0">
                <a:solidFill>
                  <a:srgbClr val="002060"/>
                </a:solidFill>
              </a:rPr>
              <a:t>Pritzwalk</a:t>
            </a:r>
            <a:endParaRPr lang="de-DE" sz="2800" dirty="0">
              <a:solidFill>
                <a:srgbClr val="002060"/>
              </a:solidFill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de-DE" sz="2800" dirty="0" smtClean="0">
                <a:solidFill>
                  <a:srgbClr val="A50021"/>
                </a:solidFill>
              </a:rPr>
              <a:t>(2.) Ersatztermin PU</a:t>
            </a:r>
            <a:endParaRPr lang="de-DE" sz="2800" dirty="0">
              <a:solidFill>
                <a:srgbClr val="A50021"/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2800" dirty="0" smtClean="0"/>
          </a:p>
          <a:p>
            <a:pPr marL="0" indent="0" algn="ctr">
              <a:buNone/>
            </a:pPr>
            <a:r>
              <a:rPr lang="de-DE" sz="2800" dirty="0" smtClean="0">
                <a:solidFill>
                  <a:srgbClr val="002060"/>
                </a:solidFill>
              </a:rPr>
              <a:t>17. </a:t>
            </a:r>
            <a:r>
              <a:rPr lang="de-DE" sz="2800" dirty="0" smtClean="0">
                <a:solidFill>
                  <a:srgbClr val="002060"/>
                </a:solidFill>
              </a:rPr>
              <a:t>März </a:t>
            </a:r>
            <a:r>
              <a:rPr lang="de-DE" sz="2800" dirty="0" smtClean="0">
                <a:solidFill>
                  <a:srgbClr val="002060"/>
                </a:solidFill>
              </a:rPr>
              <a:t>2023</a:t>
            </a:r>
            <a:endParaRPr lang="de-DE" sz="28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de-DE" sz="2800" dirty="0" smtClean="0">
                <a:solidFill>
                  <a:srgbClr val="002060"/>
                </a:solidFill>
              </a:rPr>
              <a:t>am Gymnasium </a:t>
            </a:r>
            <a:endParaRPr lang="de-DE" sz="28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de-DE" sz="2800" dirty="0" smtClean="0">
                <a:solidFill>
                  <a:srgbClr val="002060"/>
                </a:solidFill>
              </a:rPr>
              <a:t>Pritzwalk</a:t>
            </a:r>
            <a:endParaRPr lang="de-DE" sz="2800" dirty="0">
              <a:solidFill>
                <a:srgbClr val="002060"/>
              </a:solidFill>
            </a:endParaRP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95926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33434408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A50021"/>
                </a:solidFill>
              </a:rPr>
              <a:t>Aufnahme- und Zuweisungsverfahren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386565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29137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de-DE" sz="2200" dirty="0" smtClean="0">
                <a:solidFill>
                  <a:schemeClr val="tx1"/>
                </a:solidFill>
              </a:rPr>
              <a:t>Wenn der Erst- und Zweitwunsch </a:t>
            </a:r>
            <a:r>
              <a:rPr lang="de-DE" sz="2200" u="sng" dirty="0" smtClean="0">
                <a:solidFill>
                  <a:schemeClr val="tx1"/>
                </a:solidFill>
              </a:rPr>
              <a:t>nicht erfüllt</a:t>
            </a:r>
            <a:r>
              <a:rPr lang="de-DE" sz="2200" dirty="0" smtClean="0">
                <a:solidFill>
                  <a:schemeClr val="tx1"/>
                </a:solidFill>
              </a:rPr>
              <a:t> werden kann, erhalten Sie vom Staatlichen Schulamt eine Angebotsliste für weiterführende Schulen mit noch freien Schulplätzen. Ihre Rückmeldung zur Annahme eines Vorschlags muss bis zum </a:t>
            </a:r>
            <a:r>
              <a:rPr lang="de-DE" sz="2200" b="1" dirty="0" smtClean="0">
                <a:solidFill>
                  <a:srgbClr val="C00000"/>
                </a:solidFill>
              </a:rPr>
              <a:t>19</a:t>
            </a:r>
            <a:r>
              <a:rPr lang="de-DE" sz="2200" b="1" dirty="0" smtClean="0">
                <a:solidFill>
                  <a:srgbClr val="C00000"/>
                </a:solidFill>
              </a:rPr>
              <a:t>.Mai 2023 </a:t>
            </a:r>
            <a:r>
              <a:rPr lang="de-DE" sz="2200" dirty="0" smtClean="0">
                <a:solidFill>
                  <a:schemeClr val="tx1"/>
                </a:solidFill>
              </a:rPr>
              <a:t>erfolgen.</a:t>
            </a:r>
          </a:p>
          <a:p>
            <a:pPr marL="0" indent="0">
              <a:lnSpc>
                <a:spcPct val="80000"/>
              </a:lnSpc>
              <a:buNone/>
            </a:pPr>
            <a:endParaRPr lang="de-DE" sz="22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de-DE" sz="2200" dirty="0" smtClean="0">
                <a:solidFill>
                  <a:schemeClr val="tx1"/>
                </a:solidFill>
              </a:rPr>
              <a:t>Treffen Sie </a:t>
            </a:r>
            <a:r>
              <a:rPr lang="de-DE" sz="2200" u="sng" dirty="0" smtClean="0">
                <a:solidFill>
                  <a:schemeClr val="tx1"/>
                </a:solidFill>
              </a:rPr>
              <a:t>keine Auswahl und/oder geben Sie keine Rückmeldung</a:t>
            </a:r>
            <a:r>
              <a:rPr lang="de-DE" sz="2200" dirty="0" smtClean="0">
                <a:solidFill>
                  <a:schemeClr val="tx1"/>
                </a:solidFill>
              </a:rPr>
              <a:t>, wird Ihr Kind abschließend einer weiter-führenden </a:t>
            </a:r>
            <a:r>
              <a:rPr lang="de-DE" sz="2200" dirty="0" smtClean="0">
                <a:solidFill>
                  <a:srgbClr val="C00000"/>
                </a:solidFill>
              </a:rPr>
              <a:t>Schule zugewiesen.</a:t>
            </a:r>
            <a:endParaRPr lang="de-DE" sz="2200" dirty="0">
              <a:solidFill>
                <a:srgbClr val="C0000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srgbClr val="A50021"/>
                </a:solidFill>
              </a:rPr>
              <a:t>Zuweisungsverfahren</a:t>
            </a:r>
            <a:endParaRPr lang="de-DE" sz="36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396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de-DE" dirty="0" smtClean="0"/>
          </a:p>
          <a:p>
            <a:pPr marL="0" indent="0" algn="ctr">
              <a:buNone/>
            </a:pPr>
            <a:r>
              <a:rPr lang="de-DE" sz="3600" dirty="0" smtClean="0">
                <a:solidFill>
                  <a:srgbClr val="A50021"/>
                </a:solidFill>
              </a:rPr>
              <a:t>Alle Eltern erhalten einen Aufnahme- oder Zuweisungsbescheid mit </a:t>
            </a:r>
          </a:p>
          <a:p>
            <a:pPr marL="0" indent="0" algn="ctr">
              <a:buNone/>
            </a:pPr>
            <a:r>
              <a:rPr lang="de-DE" sz="3600" u="sng" dirty="0" smtClean="0">
                <a:solidFill>
                  <a:srgbClr val="A50021"/>
                </a:solidFill>
              </a:rPr>
              <a:t>Postausgang: </a:t>
            </a:r>
            <a:r>
              <a:rPr lang="de-DE" sz="3600" u="sng" dirty="0" smtClean="0">
                <a:solidFill>
                  <a:srgbClr val="A50021"/>
                </a:solidFill>
              </a:rPr>
              <a:t>09.Juni 2023</a:t>
            </a:r>
            <a:endParaRPr lang="de-DE" sz="3600" u="sng" dirty="0" smtClean="0">
              <a:solidFill>
                <a:srgbClr val="A50021"/>
              </a:solidFill>
            </a:endParaRPr>
          </a:p>
          <a:p>
            <a:pPr marL="0" indent="0" algn="ctr">
              <a:buNone/>
            </a:pPr>
            <a:endParaRPr lang="de-DE" sz="2800" u="sng" dirty="0">
              <a:solidFill>
                <a:srgbClr val="A50021"/>
              </a:solidFill>
            </a:endParaRPr>
          </a:p>
          <a:p>
            <a:pPr marL="0" indent="0" algn="just">
              <a:buNone/>
            </a:pPr>
            <a:r>
              <a:rPr lang="de-DE" sz="2800" dirty="0" smtClean="0">
                <a:solidFill>
                  <a:srgbClr val="002060"/>
                </a:solidFill>
              </a:rPr>
              <a:t>Gegen den Bescheid können Sie </a:t>
            </a:r>
            <a:r>
              <a:rPr lang="de-DE" sz="2800" dirty="0">
                <a:solidFill>
                  <a:srgbClr val="002060"/>
                </a:solidFill>
              </a:rPr>
              <a:t>bis zum </a:t>
            </a:r>
            <a:r>
              <a:rPr lang="de-DE" sz="2800" dirty="0" smtClean="0">
                <a:solidFill>
                  <a:srgbClr val="002060"/>
                </a:solidFill>
              </a:rPr>
              <a:t/>
            </a:r>
            <a:br>
              <a:rPr lang="de-DE" sz="2800" dirty="0" smtClean="0">
                <a:solidFill>
                  <a:srgbClr val="002060"/>
                </a:solidFill>
              </a:rPr>
            </a:br>
            <a:r>
              <a:rPr lang="de-DE" sz="2800" dirty="0" smtClean="0">
                <a:solidFill>
                  <a:srgbClr val="002060"/>
                </a:solidFill>
              </a:rPr>
              <a:t>12</a:t>
            </a:r>
            <a:r>
              <a:rPr lang="de-DE" sz="2800" dirty="0" smtClean="0">
                <a:solidFill>
                  <a:srgbClr val="002060"/>
                </a:solidFill>
              </a:rPr>
              <a:t>.Juli 2023 </a:t>
            </a:r>
            <a:r>
              <a:rPr lang="de-DE" sz="2800" dirty="0" smtClean="0">
                <a:solidFill>
                  <a:srgbClr val="002060"/>
                </a:solidFill>
              </a:rPr>
              <a:t>Widerspruch  einlegen.</a:t>
            </a:r>
            <a:endParaRPr lang="de-DE" sz="2800" dirty="0">
              <a:solidFill>
                <a:srgbClr val="002060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>
                <a:solidFill>
                  <a:srgbClr val="A50021"/>
                </a:solidFill>
              </a:rPr>
              <a:t>Rückmeldung zur Aufnahme</a:t>
            </a:r>
            <a:endParaRPr lang="de-DE" sz="3600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232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half" idx="2"/>
          </p:nvPr>
        </p:nvSpPr>
        <p:spPr>
          <a:xfrm>
            <a:off x="539552" y="3581400"/>
            <a:ext cx="3312368" cy="1905001"/>
          </a:xfrm>
        </p:spPr>
        <p:txBody>
          <a:bodyPr>
            <a:noAutofit/>
          </a:bodyPr>
          <a:lstStyle/>
          <a:p>
            <a:pPr algn="just"/>
            <a:r>
              <a:rPr lang="de-DE" sz="2000" dirty="0" smtClean="0">
                <a:solidFill>
                  <a:srgbClr val="002060"/>
                </a:solidFill>
              </a:rPr>
              <a:t>Ihre Ansprechpartner sind die Lehrkräfte und Schul-leitungen in den  Grund-schulen und die Schul-leitungen in den weiter-führenden Schulen.</a:t>
            </a:r>
            <a:endParaRPr lang="de-DE" sz="2000" dirty="0">
              <a:solidFill>
                <a:srgbClr val="00206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srgbClr val="A50021"/>
                </a:solidFill>
              </a:rPr>
              <a:t> Kontakte</a:t>
            </a:r>
            <a:endParaRPr lang="de-DE" sz="3600" b="1" dirty="0">
              <a:solidFill>
                <a:srgbClr val="A50021"/>
              </a:solidFill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211960" y="1700808"/>
            <a:ext cx="4344078" cy="43924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de-DE" sz="2400" dirty="0" smtClean="0"/>
              <a:t>Sollten sich Ihre Fragen nicht in den Schulen beantworten bzw. nicht klären lassen, können Sie sich auch an die Staatlichen Schulämter wenden. </a:t>
            </a:r>
          </a:p>
          <a:p>
            <a:r>
              <a:rPr lang="de-DE" sz="2400" dirty="0" smtClean="0"/>
              <a:t>Die Kontaktdaten  finden Sie im Internet oder im „Wegweiser – Für Eltern, Schülerinnen und Schüler der Jahrgangsstufe 6“ (Herausgeber: MBJS) </a:t>
            </a:r>
            <a:endParaRPr lang="de-DE" sz="2400" dirty="0"/>
          </a:p>
        </p:txBody>
      </p:sp>
    </p:spTree>
    <p:extLst>
      <p:ext uri="{BB962C8B-B14F-4D97-AF65-F5344CB8AC3E}">
        <p14:creationId xmlns="" xmlns:p14="http://schemas.microsoft.com/office/powerpoint/2010/main" val="364710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16</a:t>
            </a:fld>
            <a:endParaRPr lang="de-DE"/>
          </a:p>
        </p:txBody>
      </p:sp>
      <p:pic>
        <p:nvPicPr>
          <p:cNvPr id="5" name="Inhaltsplatzhalter 5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276872"/>
            <a:ext cx="6047854" cy="3816424"/>
          </a:xfrm>
          <a:prstGeom prst="rect">
            <a:avLst/>
          </a:prstGeom>
          <a:ln>
            <a:solidFill>
              <a:srgbClr val="A5002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pic>
    </p:spTree>
    <p:extLst>
      <p:ext uri="{BB962C8B-B14F-4D97-AF65-F5344CB8AC3E}">
        <p14:creationId xmlns="" xmlns:p14="http://schemas.microsoft.com/office/powerpoint/2010/main" val="163903257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rgbClr val="A50021"/>
                </a:solidFill>
              </a:rPr>
              <a:t/>
            </a:r>
            <a:br>
              <a:rPr lang="de-DE" dirty="0" smtClean="0">
                <a:solidFill>
                  <a:srgbClr val="A50021"/>
                </a:solidFill>
              </a:rPr>
            </a:br>
            <a:r>
              <a:rPr lang="de-DE" sz="4000" b="1" dirty="0" smtClean="0">
                <a:solidFill>
                  <a:srgbClr val="A50021"/>
                </a:solidFill>
              </a:rPr>
              <a:t>Was sind die nächsten Schritte ?</a:t>
            </a:r>
            <a:br>
              <a:rPr lang="de-DE" sz="4000" b="1" dirty="0" smtClean="0">
                <a:solidFill>
                  <a:srgbClr val="A50021"/>
                </a:solidFill>
              </a:rPr>
            </a:br>
            <a:endParaRPr lang="de-DE" sz="4000" b="1" dirty="0">
              <a:solidFill>
                <a:srgbClr val="A50021"/>
              </a:solidFill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457199" y="2708920"/>
            <a:ext cx="8363273" cy="3240360"/>
            <a:chOff x="457198" y="2186979"/>
            <a:chExt cx="8363273" cy="33478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8" name="Freihandform 7"/>
            <p:cNvSpPr/>
            <p:nvPr/>
          </p:nvSpPr>
          <p:spPr>
            <a:xfrm>
              <a:off x="457198" y="2186979"/>
              <a:ext cx="2571749" cy="1543050"/>
            </a:xfrm>
            <a:custGeom>
              <a:avLst/>
              <a:gdLst>
                <a:gd name="connsiteX0" fmla="*/ 0 w 2571749"/>
                <a:gd name="connsiteY0" fmla="*/ 0 h 1543050"/>
                <a:gd name="connsiteX1" fmla="*/ 2571749 w 2571749"/>
                <a:gd name="connsiteY1" fmla="*/ 0 h 1543050"/>
                <a:gd name="connsiteX2" fmla="*/ 2571749 w 2571749"/>
                <a:gd name="connsiteY2" fmla="*/ 1543050 h 1543050"/>
                <a:gd name="connsiteX3" fmla="*/ 0 w 2571749"/>
                <a:gd name="connsiteY3" fmla="*/ 1543050 h 1543050"/>
                <a:gd name="connsiteX4" fmla="*/ 0 w 2571749"/>
                <a:gd name="connsiteY4" fmla="*/ 0 h 154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1749" h="1543050">
                  <a:moveTo>
                    <a:pt x="0" y="0"/>
                  </a:moveTo>
                  <a:lnTo>
                    <a:pt x="2571749" y="0"/>
                  </a:lnTo>
                  <a:lnTo>
                    <a:pt x="2571749" y="1543050"/>
                  </a:lnTo>
                  <a:lnTo>
                    <a:pt x="0" y="15430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b="1" kern="1200" dirty="0" smtClean="0">
                  <a:solidFill>
                    <a:schemeClr val="tx1"/>
                  </a:solidFill>
                </a:rPr>
                <a:t>Erstberatung in der Grundschule</a:t>
              </a:r>
              <a:endParaRPr lang="de-DE" sz="28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Freihandform 8"/>
            <p:cNvSpPr/>
            <p:nvPr/>
          </p:nvSpPr>
          <p:spPr>
            <a:xfrm>
              <a:off x="3286125" y="2191543"/>
              <a:ext cx="2571749" cy="1543050"/>
            </a:xfrm>
            <a:custGeom>
              <a:avLst/>
              <a:gdLst>
                <a:gd name="connsiteX0" fmla="*/ 0 w 2571749"/>
                <a:gd name="connsiteY0" fmla="*/ 0 h 1543050"/>
                <a:gd name="connsiteX1" fmla="*/ 2571749 w 2571749"/>
                <a:gd name="connsiteY1" fmla="*/ 0 h 1543050"/>
                <a:gd name="connsiteX2" fmla="*/ 2571749 w 2571749"/>
                <a:gd name="connsiteY2" fmla="*/ 1543050 h 1543050"/>
                <a:gd name="connsiteX3" fmla="*/ 0 w 2571749"/>
                <a:gd name="connsiteY3" fmla="*/ 1543050 h 1543050"/>
                <a:gd name="connsiteX4" fmla="*/ 0 w 2571749"/>
                <a:gd name="connsiteY4" fmla="*/ 0 h 154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1749" h="1543050">
                  <a:moveTo>
                    <a:pt x="0" y="0"/>
                  </a:moveTo>
                  <a:lnTo>
                    <a:pt x="2571749" y="0"/>
                  </a:lnTo>
                  <a:lnTo>
                    <a:pt x="2571749" y="1543050"/>
                  </a:lnTo>
                  <a:lnTo>
                    <a:pt x="0" y="15430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b="1" kern="1200" dirty="0" smtClean="0">
                  <a:solidFill>
                    <a:schemeClr val="tx1"/>
                  </a:solidFill>
                </a:rPr>
                <a:t>Wahl der Schulform und Bildungsgang</a:t>
              </a:r>
              <a:endParaRPr lang="de-DE" sz="28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Freihandform 9"/>
            <p:cNvSpPr/>
            <p:nvPr/>
          </p:nvSpPr>
          <p:spPr>
            <a:xfrm>
              <a:off x="6115048" y="2191543"/>
              <a:ext cx="2705423" cy="1543050"/>
            </a:xfrm>
            <a:custGeom>
              <a:avLst/>
              <a:gdLst>
                <a:gd name="connsiteX0" fmla="*/ 0 w 2571749"/>
                <a:gd name="connsiteY0" fmla="*/ 0 h 1543050"/>
                <a:gd name="connsiteX1" fmla="*/ 2571749 w 2571749"/>
                <a:gd name="connsiteY1" fmla="*/ 0 h 1543050"/>
                <a:gd name="connsiteX2" fmla="*/ 2571749 w 2571749"/>
                <a:gd name="connsiteY2" fmla="*/ 1543050 h 1543050"/>
                <a:gd name="connsiteX3" fmla="*/ 0 w 2571749"/>
                <a:gd name="connsiteY3" fmla="*/ 1543050 h 1543050"/>
                <a:gd name="connsiteX4" fmla="*/ 0 w 2571749"/>
                <a:gd name="connsiteY4" fmla="*/ 0 h 154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1749" h="1543050">
                  <a:moveTo>
                    <a:pt x="0" y="0"/>
                  </a:moveTo>
                  <a:lnTo>
                    <a:pt x="2571749" y="0"/>
                  </a:lnTo>
                  <a:lnTo>
                    <a:pt x="2571749" y="1543050"/>
                  </a:lnTo>
                  <a:lnTo>
                    <a:pt x="0" y="15430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b="1" kern="1200" dirty="0" smtClean="0">
                  <a:solidFill>
                    <a:schemeClr val="tx1"/>
                  </a:solidFill>
                </a:rPr>
                <a:t>Schulbesuche</a:t>
              </a:r>
              <a:endParaRPr lang="de-DE" sz="28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1880840" y="3991769"/>
              <a:ext cx="2571749" cy="1543050"/>
            </a:xfrm>
            <a:custGeom>
              <a:avLst/>
              <a:gdLst>
                <a:gd name="connsiteX0" fmla="*/ 0 w 2571749"/>
                <a:gd name="connsiteY0" fmla="*/ 0 h 1543050"/>
                <a:gd name="connsiteX1" fmla="*/ 2571749 w 2571749"/>
                <a:gd name="connsiteY1" fmla="*/ 0 h 1543050"/>
                <a:gd name="connsiteX2" fmla="*/ 2571749 w 2571749"/>
                <a:gd name="connsiteY2" fmla="*/ 1543050 h 1543050"/>
                <a:gd name="connsiteX3" fmla="*/ 0 w 2571749"/>
                <a:gd name="connsiteY3" fmla="*/ 1543050 h 1543050"/>
                <a:gd name="connsiteX4" fmla="*/ 0 w 2571749"/>
                <a:gd name="connsiteY4" fmla="*/ 0 h 154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1749" h="1543050">
                  <a:moveTo>
                    <a:pt x="0" y="0"/>
                  </a:moveTo>
                  <a:lnTo>
                    <a:pt x="2571749" y="0"/>
                  </a:lnTo>
                  <a:lnTo>
                    <a:pt x="2571749" y="1543050"/>
                  </a:lnTo>
                  <a:lnTo>
                    <a:pt x="0" y="15430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b="1" kern="1200" dirty="0" smtClean="0">
                  <a:solidFill>
                    <a:schemeClr val="tx1"/>
                  </a:solidFill>
                </a:rPr>
                <a:t>Grundschul-gutachten</a:t>
              </a:r>
              <a:endParaRPr lang="de-DE" sz="28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4700587" y="3991769"/>
              <a:ext cx="3986211" cy="1543050"/>
            </a:xfrm>
            <a:custGeom>
              <a:avLst/>
              <a:gdLst>
                <a:gd name="connsiteX0" fmla="*/ 0 w 2571749"/>
                <a:gd name="connsiteY0" fmla="*/ 0 h 1543050"/>
                <a:gd name="connsiteX1" fmla="*/ 2571749 w 2571749"/>
                <a:gd name="connsiteY1" fmla="*/ 0 h 1543050"/>
                <a:gd name="connsiteX2" fmla="*/ 2571749 w 2571749"/>
                <a:gd name="connsiteY2" fmla="*/ 1543050 h 1543050"/>
                <a:gd name="connsiteX3" fmla="*/ 0 w 2571749"/>
                <a:gd name="connsiteY3" fmla="*/ 1543050 h 1543050"/>
                <a:gd name="connsiteX4" fmla="*/ 0 w 2571749"/>
                <a:gd name="connsiteY4" fmla="*/ 0 h 154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1749" h="1543050">
                  <a:moveTo>
                    <a:pt x="0" y="0"/>
                  </a:moveTo>
                  <a:lnTo>
                    <a:pt x="2571749" y="0"/>
                  </a:lnTo>
                  <a:lnTo>
                    <a:pt x="2571749" y="1543050"/>
                  </a:lnTo>
                  <a:lnTo>
                    <a:pt x="0" y="15430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b="1" kern="1200" dirty="0" smtClean="0">
                  <a:solidFill>
                    <a:schemeClr val="tx1"/>
                  </a:solidFill>
                </a:rPr>
                <a:t>Anmeldeverfahren und Aufnahmeverfahren</a:t>
              </a:r>
              <a:endParaRPr lang="de-DE" sz="2800" b="1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3" name="Gerade Verbindung mit Pfeil 12"/>
          <p:cNvCxnSpPr/>
          <p:nvPr/>
        </p:nvCxnSpPr>
        <p:spPr>
          <a:xfrm flipV="1">
            <a:off x="2900360" y="2955651"/>
            <a:ext cx="591520" cy="45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>
            <a:off x="5436096" y="2964779"/>
            <a:ext cx="936104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1115616" y="4869160"/>
            <a:ext cx="9144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4283968" y="4869160"/>
            <a:ext cx="770384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594571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noFill/>
        </p:spPr>
        <p:txBody>
          <a:bodyPr>
            <a:normAutofit/>
          </a:bodyPr>
          <a:lstStyle/>
          <a:p>
            <a:pPr algn="l">
              <a:spcBef>
                <a:spcPts val="528"/>
              </a:spcBef>
            </a:pPr>
            <a:r>
              <a:rPr lang="de-DE" sz="3600" b="1" dirty="0" smtClean="0">
                <a:solidFill>
                  <a:srgbClr val="A50021"/>
                </a:solidFill>
                <a:ea typeface="+mn-ea"/>
                <a:cs typeface="+mn-cs"/>
              </a:rPr>
              <a:t>Erstberatung  - 	</a:t>
            </a:r>
            <a:r>
              <a:rPr lang="de-DE" sz="2800" b="1" dirty="0" smtClean="0">
                <a:solidFill>
                  <a:srgbClr val="A50021"/>
                </a:solidFill>
                <a:ea typeface="+mn-ea"/>
                <a:cs typeface="+mn-cs"/>
              </a:rPr>
              <a:t>im </a:t>
            </a:r>
            <a:r>
              <a:rPr lang="de-DE" sz="2800" b="1" dirty="0">
                <a:solidFill>
                  <a:srgbClr val="A50021"/>
                </a:solidFill>
                <a:ea typeface="+mn-ea"/>
                <a:cs typeface="+mn-cs"/>
              </a:rPr>
              <a:t>ersten Schulhalbjahr </a:t>
            </a:r>
            <a:r>
              <a:rPr lang="de-DE" sz="2800" b="1" dirty="0" smtClean="0">
                <a:solidFill>
                  <a:srgbClr val="A50021"/>
                </a:solidFill>
                <a:ea typeface="+mn-ea"/>
                <a:cs typeface="+mn-cs"/>
              </a:rPr>
              <a:t>				der Jahrgangsstufe 6</a:t>
            </a:r>
            <a:endParaRPr lang="de-DE" sz="2800" b="1" dirty="0">
              <a:solidFill>
                <a:srgbClr val="A50021"/>
              </a:solidFill>
              <a:effectLst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67544" y="6309320"/>
            <a:ext cx="8147248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3</a:t>
            </a:fld>
            <a:endParaRPr lang="de-DE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08920"/>
            <a:ext cx="2592288" cy="2880320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14"/>
          </p:nvPr>
        </p:nvSpPr>
        <p:spPr>
          <a:xfrm>
            <a:off x="3203848" y="1268760"/>
            <a:ext cx="5410944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de-DE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de-DE" b="1" dirty="0" smtClean="0">
                <a:solidFill>
                  <a:srgbClr val="A50021"/>
                </a:solidFill>
              </a:rPr>
              <a:t>Elternversammlung</a:t>
            </a:r>
            <a:r>
              <a:rPr lang="de-DE" dirty="0" smtClean="0">
                <a:solidFill>
                  <a:srgbClr val="A50021"/>
                </a:solidFill>
              </a:rPr>
              <a:t> </a:t>
            </a:r>
          </a:p>
          <a:p>
            <a:pPr marL="0" indent="0">
              <a:buNone/>
            </a:pPr>
            <a:r>
              <a:rPr lang="de-DE" dirty="0" smtClean="0">
                <a:solidFill>
                  <a:schemeClr val="tx1"/>
                </a:solidFill>
              </a:rPr>
              <a:t>(Infos zu Bildungsgängen, Schul-formen, Abschlüssen, Besonderheiten in den weiterführenden Schulen und zu den einzelnen Verfahrensschritten des Ü7-Verfahrens)</a:t>
            </a:r>
          </a:p>
          <a:p>
            <a:pPr marL="0" indent="0">
              <a:buNone/>
            </a:pPr>
            <a:endParaRPr lang="de-DE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de-DE" b="1" dirty="0" smtClean="0">
                <a:solidFill>
                  <a:srgbClr val="A50021"/>
                </a:solidFill>
              </a:rPr>
              <a:t>Individuelles Elterngespräch</a:t>
            </a:r>
            <a:r>
              <a:rPr lang="de-DE" dirty="0" smtClean="0">
                <a:solidFill>
                  <a:srgbClr val="A5002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zum Entwurf des Grundschulgutachtens </a:t>
            </a:r>
            <a:endParaRPr lang="de-DE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de-DE" b="1" dirty="0" smtClean="0">
              <a:solidFill>
                <a:srgbClr val="A50021"/>
              </a:solidFill>
            </a:endParaRPr>
          </a:p>
          <a:p>
            <a:pPr marL="0" indent="0">
              <a:buNone/>
            </a:pPr>
            <a:r>
              <a:rPr lang="de-DE" b="1" dirty="0" smtClean="0">
                <a:solidFill>
                  <a:srgbClr val="A50021"/>
                </a:solidFill>
              </a:rPr>
              <a:t>Grundsätzliche Beratung </a:t>
            </a:r>
            <a:endParaRPr lang="de-DE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7951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872067" y="2564904"/>
            <a:ext cx="7408333" cy="3600400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de-DE" dirty="0" smtClean="0">
                <a:solidFill>
                  <a:schemeClr val="tx1"/>
                </a:solidFill>
              </a:rPr>
              <a:t>Der Unterricht findet in den Jahrgangsstufen 7-10 statt. Die Oberschule umfasst die Bildungsgänge zum Erwerb </a:t>
            </a:r>
          </a:p>
          <a:p>
            <a:pPr marL="0" indent="0" algn="just">
              <a:lnSpc>
                <a:spcPct val="90000"/>
              </a:lnSpc>
              <a:buNone/>
            </a:pPr>
            <a:endParaRPr lang="de-DE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/>
                </a:solidFill>
              </a:rPr>
              <a:t>der </a:t>
            </a:r>
            <a:r>
              <a:rPr lang="de-DE" dirty="0" smtClean="0">
                <a:solidFill>
                  <a:srgbClr val="C00000"/>
                </a:solidFill>
              </a:rPr>
              <a:t>erweiterten Berufsbildungsreife/erweiterter Hauptschulabschluss  (EBR)</a:t>
            </a:r>
            <a:r>
              <a:rPr lang="de-DE" dirty="0" smtClean="0">
                <a:solidFill>
                  <a:schemeClr val="tx1"/>
                </a:solidFill>
              </a:rPr>
              <a:t> oder </a:t>
            </a:r>
          </a:p>
          <a:p>
            <a:pPr>
              <a:lnSpc>
                <a:spcPct val="90000"/>
              </a:lnSpc>
              <a:buClrTx/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/>
                </a:solidFill>
              </a:rPr>
              <a:t>der </a:t>
            </a:r>
            <a:r>
              <a:rPr lang="de-DE" dirty="0" smtClean="0">
                <a:solidFill>
                  <a:srgbClr val="C00000"/>
                </a:solidFill>
              </a:rPr>
              <a:t>Fachoberschulreife/Realschulabschluss (FOR</a:t>
            </a:r>
            <a:r>
              <a:rPr lang="de-DE" dirty="0" smtClean="0">
                <a:solidFill>
                  <a:srgbClr val="002060"/>
                </a:solidFill>
              </a:rPr>
              <a:t>).</a:t>
            </a:r>
          </a:p>
          <a:p>
            <a:pPr marL="0" indent="0">
              <a:lnSpc>
                <a:spcPct val="90000"/>
              </a:lnSpc>
              <a:buNone/>
            </a:pPr>
            <a:endParaRPr lang="de-DE" dirty="0" smtClean="0"/>
          </a:p>
          <a:p>
            <a:pPr marL="0" indent="0" algn="just">
              <a:lnSpc>
                <a:spcPct val="90000"/>
              </a:lnSpc>
              <a:buNone/>
            </a:pPr>
            <a:r>
              <a:rPr lang="de-DE" dirty="0" smtClean="0">
                <a:solidFill>
                  <a:schemeClr val="tx1"/>
                </a:solidFill>
              </a:rPr>
              <a:t>Am Ende der Jahrgangsstufe 10 kann bei Vorliegen besonderer Leistungen auch die </a:t>
            </a:r>
            <a:r>
              <a:rPr lang="de-DE" dirty="0" smtClean="0">
                <a:solidFill>
                  <a:srgbClr val="C00000"/>
                </a:solidFill>
              </a:rPr>
              <a:t>Berechtigung zum Besuch der gymnasialen Oberstufe</a:t>
            </a:r>
            <a:r>
              <a:rPr lang="de-DE" dirty="0" smtClean="0"/>
              <a:t> </a:t>
            </a:r>
            <a:r>
              <a:rPr lang="de-DE" dirty="0" smtClean="0">
                <a:solidFill>
                  <a:schemeClr val="tx1"/>
                </a:solidFill>
              </a:rPr>
              <a:t>erteilt werden.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5152914" y="6255198"/>
            <a:ext cx="3786690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de-DE" sz="4000" b="1" dirty="0" smtClean="0">
                <a:solidFill>
                  <a:srgbClr val="A50021"/>
                </a:solidFill>
              </a:rPr>
              <a:t>Wahl der Schulform </a:t>
            </a:r>
            <a:br>
              <a:rPr lang="de-DE" sz="4000" b="1" dirty="0" smtClean="0">
                <a:solidFill>
                  <a:srgbClr val="A50021"/>
                </a:solidFill>
              </a:rPr>
            </a:br>
            <a:r>
              <a:rPr lang="de-DE" sz="4000" b="1" dirty="0" smtClean="0">
                <a:solidFill>
                  <a:schemeClr val="tx2">
                    <a:lumMod val="50000"/>
                  </a:schemeClr>
                </a:solidFill>
              </a:rPr>
              <a:t> - </a:t>
            </a:r>
            <a:r>
              <a:rPr lang="de-DE" sz="4000" b="1" dirty="0" smtClean="0">
                <a:solidFill>
                  <a:srgbClr val="002060"/>
                </a:solidFill>
              </a:rPr>
              <a:t>Oberschule</a:t>
            </a:r>
            <a:r>
              <a:rPr lang="de-DE" sz="4000" b="1" dirty="0" smtClean="0">
                <a:solidFill>
                  <a:schemeClr val="tx2">
                    <a:lumMod val="50000"/>
                  </a:schemeClr>
                </a:solidFill>
              </a:rPr>
              <a:t> -</a:t>
            </a:r>
            <a:endParaRPr lang="de-DE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2437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004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de-DE" sz="2200" dirty="0">
                <a:solidFill>
                  <a:schemeClr val="tx1"/>
                </a:solidFill>
              </a:rPr>
              <a:t>Der Unterricht findet in den Jahrgangsstufen </a:t>
            </a:r>
            <a:r>
              <a:rPr lang="de-DE" sz="2200" dirty="0" smtClean="0">
                <a:solidFill>
                  <a:schemeClr val="tx1"/>
                </a:solidFill>
              </a:rPr>
              <a:t>7-13 </a:t>
            </a:r>
            <a:r>
              <a:rPr lang="de-DE" sz="2200" dirty="0">
                <a:solidFill>
                  <a:schemeClr val="tx1"/>
                </a:solidFill>
              </a:rPr>
              <a:t>statt. </a:t>
            </a:r>
            <a:r>
              <a:rPr lang="de-DE" sz="2200" dirty="0" smtClean="0">
                <a:solidFill>
                  <a:schemeClr val="tx1"/>
                </a:solidFill>
              </a:rPr>
              <a:t>Die Gesamtschule umfasst </a:t>
            </a:r>
            <a:r>
              <a:rPr lang="de-DE" sz="2200" dirty="0">
                <a:solidFill>
                  <a:schemeClr val="tx1"/>
                </a:solidFill>
              </a:rPr>
              <a:t>die Bildungsgänge zum Erwerb </a:t>
            </a:r>
            <a:endParaRPr lang="de-DE" sz="2200" dirty="0" smtClean="0">
              <a:solidFill>
                <a:schemeClr val="tx1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de-DE" sz="2200" dirty="0" smtClean="0">
              <a:solidFill>
                <a:schemeClr val="tx1"/>
              </a:solidFill>
            </a:endParaRPr>
          </a:p>
          <a:p>
            <a:pPr lvl="0">
              <a:lnSpc>
                <a:spcPct val="80000"/>
              </a:lnSpc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de-DE" sz="2200" dirty="0" smtClean="0">
                <a:solidFill>
                  <a:prstClr val="black"/>
                </a:solidFill>
              </a:rPr>
              <a:t>der </a:t>
            </a:r>
            <a:r>
              <a:rPr lang="de-DE" sz="2200" dirty="0">
                <a:solidFill>
                  <a:srgbClr val="C00000"/>
                </a:solidFill>
              </a:rPr>
              <a:t>erweiterten Berufsbildungsreife/erweiterter Hauptschulabschluss  (EBR)</a:t>
            </a:r>
            <a:r>
              <a:rPr lang="de-DE" sz="2200" dirty="0">
                <a:solidFill>
                  <a:prstClr val="black"/>
                </a:solidFill>
              </a:rPr>
              <a:t> oder </a:t>
            </a: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r>
              <a:rPr lang="de-DE" sz="2200" dirty="0">
                <a:solidFill>
                  <a:prstClr val="black"/>
                </a:solidFill>
              </a:rPr>
              <a:t>der </a:t>
            </a:r>
            <a:r>
              <a:rPr lang="de-DE" sz="2200" dirty="0">
                <a:solidFill>
                  <a:srgbClr val="C00000"/>
                </a:solidFill>
              </a:rPr>
              <a:t>Fachoberschulreife/Realschulabschluss (</a:t>
            </a:r>
            <a:r>
              <a:rPr lang="de-DE" sz="2200" dirty="0" smtClean="0">
                <a:solidFill>
                  <a:srgbClr val="C00000"/>
                </a:solidFill>
              </a:rPr>
              <a:t>FOR)</a:t>
            </a:r>
            <a:r>
              <a:rPr lang="de-DE" sz="2200" dirty="0" smtClean="0">
                <a:solidFill>
                  <a:srgbClr val="002060"/>
                </a:solidFill>
              </a:rPr>
              <a:t>.</a:t>
            </a: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r>
              <a:rPr lang="de-DE" sz="2200" dirty="0" smtClean="0">
                <a:solidFill>
                  <a:schemeClr val="tx1"/>
                </a:solidFill>
                <a:sym typeface="Symbol"/>
              </a:rPr>
              <a:t>der</a:t>
            </a:r>
            <a:r>
              <a:rPr lang="de-DE" sz="2200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de-DE" sz="2200" dirty="0" smtClean="0">
                <a:solidFill>
                  <a:srgbClr val="C00000"/>
                </a:solidFill>
                <a:sym typeface="Symbol"/>
              </a:rPr>
              <a:t>Allgemeinen Hochschulreife (AHR) </a:t>
            </a:r>
            <a:r>
              <a:rPr lang="de-DE" sz="2200" dirty="0" smtClean="0">
                <a:solidFill>
                  <a:schemeClr val="tx1"/>
                </a:solidFill>
                <a:sym typeface="Symbol"/>
              </a:rPr>
              <a:t>am Ende der Jahrgangsstufe13</a:t>
            </a:r>
          </a:p>
          <a:p>
            <a:pPr marL="0" lvl="0" indent="0">
              <a:lnSpc>
                <a:spcPct val="80000"/>
              </a:lnSpc>
              <a:buClrTx/>
              <a:buNone/>
            </a:pPr>
            <a:endParaRPr lang="de-DE" sz="22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de-DE" sz="2200" u="sng" dirty="0" smtClean="0">
                <a:solidFill>
                  <a:srgbClr val="0070C0"/>
                </a:solidFill>
              </a:rPr>
              <a:t>Spezifika:</a:t>
            </a:r>
            <a:r>
              <a:rPr lang="de-DE" sz="2200" dirty="0" smtClean="0">
                <a:solidFill>
                  <a:srgbClr val="0070C0"/>
                </a:solidFill>
              </a:rPr>
              <a:t> 	leistungsdifferenziertes Arbeiten in Grund- 		und Leistungskursen</a:t>
            </a:r>
            <a:endParaRPr lang="de-DE" sz="2200" dirty="0">
              <a:solidFill>
                <a:srgbClr val="0070C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5220533" y="6250163"/>
            <a:ext cx="3786690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51520" y="6237312"/>
            <a:ext cx="3786691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  <a:noFill/>
        </p:spPr>
        <p:txBody>
          <a:bodyPr>
            <a:normAutofit fontScale="90000"/>
          </a:bodyPr>
          <a:lstStyle/>
          <a:p>
            <a:r>
              <a:rPr lang="de-DE" sz="4000" b="1" dirty="0" smtClean="0">
                <a:solidFill>
                  <a:srgbClr val="A50021"/>
                </a:solidFill>
              </a:rPr>
              <a:t/>
            </a:r>
            <a:br>
              <a:rPr lang="de-DE" sz="4000" b="1" dirty="0" smtClean="0">
                <a:solidFill>
                  <a:srgbClr val="A50021"/>
                </a:solidFill>
              </a:rPr>
            </a:br>
            <a:r>
              <a:rPr lang="de-DE" sz="4000" b="1" dirty="0" smtClean="0">
                <a:solidFill>
                  <a:srgbClr val="A50021"/>
                </a:solidFill>
              </a:rPr>
              <a:t>Wahl der Schulform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4000" b="1" dirty="0" smtClean="0">
                <a:solidFill>
                  <a:srgbClr val="002060"/>
                </a:solidFill>
              </a:rPr>
              <a:t>- Gesamtschule - </a:t>
            </a:r>
            <a:endParaRPr lang="de-DE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594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A50021"/>
                </a:solidFill>
              </a:rPr>
              <a:t>Wahl der Schulform </a:t>
            </a:r>
            <a:br>
              <a:rPr lang="de-DE" sz="3600" b="1" dirty="0" smtClean="0">
                <a:solidFill>
                  <a:srgbClr val="A50021"/>
                </a:solidFill>
              </a:rPr>
            </a:br>
            <a:r>
              <a:rPr lang="de-DE" sz="3600" b="1" dirty="0" smtClean="0">
                <a:solidFill>
                  <a:srgbClr val="002060"/>
                </a:solidFill>
              </a:rPr>
              <a:t>- Gymnasium - </a:t>
            </a:r>
            <a:endParaRPr lang="de-DE" sz="3600" b="1" dirty="0">
              <a:solidFill>
                <a:srgbClr val="002060"/>
              </a:solidFill>
            </a:endParaRP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871538" y="2852936"/>
            <a:ext cx="7408862" cy="312921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endParaRPr lang="de-DE" dirty="0" smtClean="0">
              <a:solidFill>
                <a:schemeClr val="tx1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de-DE" dirty="0" smtClean="0">
                <a:solidFill>
                  <a:schemeClr val="tx1"/>
                </a:solidFill>
              </a:rPr>
              <a:t>Der </a:t>
            </a:r>
            <a:r>
              <a:rPr lang="de-DE" dirty="0">
                <a:solidFill>
                  <a:schemeClr val="tx1"/>
                </a:solidFill>
              </a:rPr>
              <a:t>Unterricht findet in den Jahrgangsstufen </a:t>
            </a:r>
            <a:r>
              <a:rPr lang="de-DE" dirty="0" smtClean="0">
                <a:solidFill>
                  <a:schemeClr val="tx1"/>
                </a:solidFill>
              </a:rPr>
              <a:t>7-12 statt. Das Gymnasium umfasst den Bildungsgang </a:t>
            </a:r>
            <a:r>
              <a:rPr lang="de-DE" dirty="0">
                <a:solidFill>
                  <a:schemeClr val="tx1"/>
                </a:solidFill>
              </a:rPr>
              <a:t>zum Erwerb </a:t>
            </a:r>
          </a:p>
          <a:p>
            <a:pPr marL="0" indent="0" algn="just">
              <a:lnSpc>
                <a:spcPct val="80000"/>
              </a:lnSpc>
              <a:buNone/>
            </a:pPr>
            <a:endParaRPr lang="de-DE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  <a:spcBef>
                <a:spcPts val="480"/>
              </a:spcBef>
              <a:buClrTx/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/>
                </a:solidFill>
                <a:sym typeface="Symbol"/>
              </a:rPr>
              <a:t>der </a:t>
            </a:r>
            <a:r>
              <a:rPr lang="de-DE" dirty="0" smtClean="0">
                <a:solidFill>
                  <a:srgbClr val="A50021"/>
                </a:solidFill>
                <a:sym typeface="Symbol"/>
              </a:rPr>
              <a:t>Allgemeinen Hochschulreife (AHR) </a:t>
            </a:r>
            <a:r>
              <a:rPr lang="de-DE" dirty="0" smtClean="0">
                <a:solidFill>
                  <a:schemeClr val="tx1"/>
                </a:solidFill>
                <a:sym typeface="Symbol"/>
              </a:rPr>
              <a:t>am Ende der Jahrgangsstufe12.</a:t>
            </a:r>
            <a:endParaRPr lang="de-D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u="sng" dirty="0" smtClean="0"/>
          </a:p>
        </p:txBody>
      </p:sp>
    </p:spTree>
    <p:extLst>
      <p:ext uri="{BB962C8B-B14F-4D97-AF65-F5344CB8AC3E}">
        <p14:creationId xmlns="" xmlns:p14="http://schemas.microsoft.com/office/powerpoint/2010/main" val="25878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4042792" cy="4497363"/>
          </a:xfrm>
        </p:spPr>
        <p:txBody>
          <a:bodyPr>
            <a:normAutofit fontScale="92500" lnSpcReduction="10000"/>
          </a:bodyPr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Informieren Sie sich im Internet auf der Home-page des MBJS</a:t>
            </a:r>
          </a:p>
          <a:p>
            <a:pPr algn="ctr"/>
            <a:r>
              <a:rPr lang="de-DE" sz="2400" dirty="0" smtClean="0">
                <a:solidFill>
                  <a:srgbClr val="C00000"/>
                </a:solidFill>
                <a:hlinkClick r:id="rId2"/>
              </a:rPr>
              <a:t>https://mbjs.brandenburg.de</a:t>
            </a:r>
            <a:endParaRPr lang="de-DE" sz="2400" dirty="0" smtClean="0">
              <a:solidFill>
                <a:srgbClr val="C00000"/>
              </a:solidFill>
            </a:endParaRPr>
          </a:p>
          <a:p>
            <a:pPr algn="ctr"/>
            <a:endParaRPr lang="de-DE" sz="2800" dirty="0" smtClean="0">
              <a:solidFill>
                <a:schemeClr val="tx1"/>
              </a:solidFill>
            </a:endParaRPr>
          </a:p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und nutzen Sie die</a:t>
            </a:r>
          </a:p>
          <a:p>
            <a:pPr algn="ctr"/>
            <a:r>
              <a:rPr lang="de-DE" sz="2800" dirty="0" smtClean="0">
                <a:solidFill>
                  <a:srgbClr val="C00000"/>
                </a:solidFill>
              </a:rPr>
              <a:t>„Tage der offenen Tür“ </a:t>
            </a:r>
            <a:r>
              <a:rPr lang="de-DE" sz="2800" dirty="0" smtClean="0">
                <a:solidFill>
                  <a:schemeClr val="tx1"/>
                </a:solidFill>
              </a:rPr>
              <a:t>, </a:t>
            </a:r>
          </a:p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die alle weiterführenden Schulen anbieten. 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63272" cy="1162050"/>
          </a:xfrm>
          <a:noFill/>
        </p:spPr>
        <p:txBody>
          <a:bodyPr>
            <a:normAutofit/>
          </a:bodyPr>
          <a:lstStyle/>
          <a:p>
            <a:pPr algn="ctr"/>
            <a:r>
              <a:rPr lang="de-DE" sz="3600" b="1" dirty="0" smtClean="0">
                <a:solidFill>
                  <a:srgbClr val="A50021"/>
                </a:solidFill>
              </a:rPr>
              <a:t>Schulbesuche</a:t>
            </a:r>
            <a:endParaRPr lang="de-DE" sz="3600" b="1" dirty="0">
              <a:solidFill>
                <a:srgbClr val="A50021"/>
              </a:solidFill>
            </a:endParaRPr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375" y="2204864"/>
            <a:ext cx="3905250" cy="3312367"/>
          </a:xfrm>
          <a:prstGeom prst="roundRect">
            <a:avLst>
              <a:gd name="adj" fmla="val 1608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38612493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srgbClr val="A50021"/>
                </a:solidFill>
              </a:rPr>
              <a:t>Grundschulgutachten</a:t>
            </a:r>
            <a:endParaRPr lang="de-DE" sz="3600" b="1" dirty="0">
              <a:solidFill>
                <a:srgbClr val="A50021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8</a:t>
            </a:fld>
            <a:endParaRPr lang="de-DE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752444">
            <a:off x="369497" y="2300908"/>
            <a:ext cx="2277390" cy="2378592"/>
          </a:xfrm>
        </p:spPr>
      </p:pic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2483768" y="2708920"/>
            <a:ext cx="6347048" cy="358985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de-DE" dirty="0" smtClean="0">
                <a:solidFill>
                  <a:schemeClr val="tx1"/>
                </a:solidFill>
              </a:rPr>
              <a:t>Das Grundschulgutachten enthält Angaben über die Fähigkeiten, Leistungen und Neigungen des Kindes sowie eine </a:t>
            </a:r>
            <a:r>
              <a:rPr lang="de-DE" dirty="0" smtClean="0">
                <a:solidFill>
                  <a:srgbClr val="0070C0"/>
                </a:solidFill>
              </a:rPr>
              <a:t>Bildungsgangempfehlung</a:t>
            </a:r>
            <a:r>
              <a:rPr lang="de-DE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de-DE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de-DE" dirty="0" smtClean="0">
                <a:solidFill>
                  <a:schemeClr val="tx1"/>
                </a:solidFill>
              </a:rPr>
              <a:t>Die Klassenlehrkraft der Jgst.6 führt mit Ihnen auf der Grundlage eines Entwurfes  des Grundschul-gutachtens ein </a:t>
            </a:r>
            <a:r>
              <a:rPr lang="de-DE" dirty="0" smtClean="0">
                <a:solidFill>
                  <a:srgbClr val="0070C0"/>
                </a:solidFill>
              </a:rPr>
              <a:t>individuelles  Beratungsgespräch</a:t>
            </a:r>
            <a:r>
              <a:rPr lang="de-DE" dirty="0" smtClean="0">
                <a:solidFill>
                  <a:schemeClr val="tx1"/>
                </a:solidFill>
              </a:rPr>
              <a:t>. (Protokoll)</a:t>
            </a:r>
          </a:p>
          <a:p>
            <a:pPr marL="0" indent="0" algn="just">
              <a:buNone/>
            </a:pPr>
            <a:endParaRPr lang="de-DE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dirty="0" smtClean="0">
                <a:solidFill>
                  <a:schemeClr val="tx1"/>
                </a:solidFill>
              </a:rPr>
              <a:t>Das Grundschulgutachten wird </a:t>
            </a:r>
            <a:r>
              <a:rPr lang="de-DE" dirty="0" smtClean="0">
                <a:solidFill>
                  <a:srgbClr val="0070C0"/>
                </a:solidFill>
              </a:rPr>
              <a:t>von der Klassen-konferenz beschlossen</a:t>
            </a:r>
            <a:r>
              <a:rPr lang="de-DE" dirty="0" smtClean="0">
                <a:solidFill>
                  <a:schemeClr val="tx1"/>
                </a:solidFill>
              </a:rPr>
              <a:t> und mit dem Halbjahres-zeugnis der Jgst. 6 ausgegeben.  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71463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11560" y="2348880"/>
            <a:ext cx="8064896" cy="3816424"/>
          </a:xfrm>
        </p:spPr>
        <p:txBody>
          <a:bodyPr>
            <a:normAutofit/>
          </a:bodyPr>
          <a:lstStyle/>
          <a:p>
            <a:pPr marL="0" indent="0">
              <a:spcBef>
                <a:spcPts val="528"/>
              </a:spcBef>
              <a:buNone/>
            </a:pPr>
            <a:r>
              <a:rPr lang="de-DE" sz="2600" dirty="0">
                <a:solidFill>
                  <a:srgbClr val="000000"/>
                </a:solidFill>
              </a:rPr>
              <a:t>Das </a:t>
            </a:r>
            <a:r>
              <a:rPr lang="de-DE" sz="2600" b="1" dirty="0" smtClean="0">
                <a:solidFill>
                  <a:srgbClr val="0070C0"/>
                </a:solidFill>
              </a:rPr>
              <a:t>Anmeldeformular</a:t>
            </a:r>
            <a:r>
              <a:rPr lang="de-DE" sz="2600" dirty="0" smtClean="0">
                <a:solidFill>
                  <a:srgbClr val="000000"/>
                </a:solidFill>
              </a:rPr>
              <a:t> und Hinweisschreiben erhalten Sie </a:t>
            </a:r>
            <a:r>
              <a:rPr lang="de-DE" sz="2600" dirty="0">
                <a:solidFill>
                  <a:srgbClr val="000000"/>
                </a:solidFill>
              </a:rPr>
              <a:t>am </a:t>
            </a:r>
            <a:r>
              <a:rPr lang="de-DE" sz="2600" b="1" dirty="0" smtClean="0">
                <a:solidFill>
                  <a:srgbClr val="A50021"/>
                </a:solidFill>
              </a:rPr>
              <a:t>27. </a:t>
            </a:r>
            <a:r>
              <a:rPr lang="de-DE" sz="2600" b="1" dirty="0">
                <a:solidFill>
                  <a:srgbClr val="A50021"/>
                </a:solidFill>
              </a:rPr>
              <a:t>Januar </a:t>
            </a:r>
            <a:r>
              <a:rPr lang="de-DE" sz="2600" b="1" dirty="0" smtClean="0">
                <a:solidFill>
                  <a:srgbClr val="A50021"/>
                </a:solidFill>
              </a:rPr>
              <a:t>2023 </a:t>
            </a:r>
            <a:r>
              <a:rPr lang="de-DE" sz="2600" dirty="0" smtClean="0">
                <a:solidFill>
                  <a:srgbClr val="000000"/>
                </a:solidFill>
              </a:rPr>
              <a:t>von </a:t>
            </a:r>
            <a:r>
              <a:rPr lang="de-DE" sz="2600" dirty="0" smtClean="0">
                <a:solidFill>
                  <a:srgbClr val="000000"/>
                </a:solidFill>
              </a:rPr>
              <a:t>der Grundschule zusammen mit </a:t>
            </a:r>
            <a:r>
              <a:rPr lang="de-DE" sz="2600" dirty="0" smtClean="0">
                <a:solidFill>
                  <a:srgbClr val="000000"/>
                </a:solidFill>
              </a:rPr>
              <a:t>dem Grundschulgutachten </a:t>
            </a:r>
            <a:r>
              <a:rPr lang="de-DE" sz="2600" dirty="0" smtClean="0">
                <a:solidFill>
                  <a:srgbClr val="000000"/>
                </a:solidFill>
              </a:rPr>
              <a:t>und </a:t>
            </a:r>
            <a:r>
              <a:rPr lang="de-DE" sz="2600" dirty="0" smtClean="0">
                <a:solidFill>
                  <a:srgbClr val="000000"/>
                </a:solidFill>
              </a:rPr>
              <a:t>dem Halbjahreszeugnis.</a:t>
            </a:r>
            <a:endParaRPr lang="de-DE" sz="2600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528"/>
              </a:spcBef>
              <a:buNone/>
            </a:pPr>
            <a:endParaRPr lang="de-DE" sz="22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528"/>
              </a:spcBef>
              <a:buNone/>
            </a:pPr>
            <a:endParaRPr lang="de-DE" sz="26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528"/>
              </a:spcBef>
              <a:buNone/>
            </a:pPr>
            <a:r>
              <a:rPr lang="de-DE" sz="2600" b="1" u="sng" dirty="0" smtClean="0">
                <a:solidFill>
                  <a:srgbClr val="0070C0"/>
                </a:solidFill>
              </a:rPr>
              <a:t>Abgabetermin für Anmeldeformular</a:t>
            </a:r>
            <a:r>
              <a:rPr lang="de-DE" sz="2600" dirty="0" smtClean="0">
                <a:solidFill>
                  <a:srgbClr val="000000"/>
                </a:solidFill>
              </a:rPr>
              <a:t>: </a:t>
            </a:r>
          </a:p>
          <a:p>
            <a:pPr marL="0" indent="0" algn="just">
              <a:spcBef>
                <a:spcPts val="528"/>
              </a:spcBef>
              <a:buNone/>
            </a:pPr>
            <a:r>
              <a:rPr lang="de-DE" sz="2600" dirty="0" smtClean="0">
                <a:solidFill>
                  <a:srgbClr val="000000"/>
                </a:solidFill>
              </a:rPr>
              <a:t> </a:t>
            </a:r>
            <a:r>
              <a:rPr lang="de-DE" sz="2800" b="1" dirty="0" smtClean="0">
                <a:solidFill>
                  <a:srgbClr val="A50021"/>
                </a:solidFill>
              </a:rPr>
              <a:t>am </a:t>
            </a:r>
            <a:r>
              <a:rPr lang="de-DE" sz="2800" b="1" dirty="0" smtClean="0">
                <a:solidFill>
                  <a:srgbClr val="A50021"/>
                </a:solidFill>
              </a:rPr>
              <a:t>06. </a:t>
            </a:r>
            <a:r>
              <a:rPr lang="de-DE" sz="2800" b="1" dirty="0" smtClean="0">
                <a:solidFill>
                  <a:srgbClr val="A50021"/>
                </a:solidFill>
              </a:rPr>
              <a:t>Februar </a:t>
            </a:r>
            <a:r>
              <a:rPr lang="de-DE" sz="2800" b="1" dirty="0" smtClean="0">
                <a:solidFill>
                  <a:srgbClr val="A50021"/>
                </a:solidFill>
              </a:rPr>
              <a:t>2023</a:t>
            </a:r>
            <a:endParaRPr lang="de-DE" sz="2800" b="1" dirty="0">
              <a:solidFill>
                <a:srgbClr val="A50021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srgbClr val="A50021"/>
                </a:solidFill>
              </a:rPr>
              <a:t>Anmeldeformular</a:t>
            </a:r>
            <a:endParaRPr lang="de-DE" sz="36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41028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ellenform">
  <a:themeElements>
    <a:clrScheme name="Galathe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äh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570</Words>
  <Application>Microsoft Office PowerPoint</Application>
  <PresentationFormat>Bildschirmpräsentation (4:3)</PresentationFormat>
  <Paragraphs>112</Paragraphs>
  <Slides>16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Wellenform</vt:lpstr>
      <vt:lpstr>Schritte in die neue  weiterführende Schule</vt:lpstr>
      <vt:lpstr> Was sind die nächsten Schritte ? </vt:lpstr>
      <vt:lpstr>Erstberatung  -  im ersten Schulhalbjahr     der Jahrgangsstufe 6</vt:lpstr>
      <vt:lpstr>Wahl der Schulform   - Oberschule -</vt:lpstr>
      <vt:lpstr> Wahl der Schulform  - Gesamtschule - </vt:lpstr>
      <vt:lpstr>Wahl der Schulform  - Gymnasium - </vt:lpstr>
      <vt:lpstr>Schulbesuche</vt:lpstr>
      <vt:lpstr>Grundschulgutachten</vt:lpstr>
      <vt:lpstr>Anmeldeformular</vt:lpstr>
      <vt:lpstr>Anmeldeverfahren</vt:lpstr>
      <vt:lpstr>Eintägiger Probeunterricht (PU)</vt:lpstr>
      <vt:lpstr>Aufnahme- und Zuweisungsverfahren</vt:lpstr>
      <vt:lpstr>Zuweisungsverfahren</vt:lpstr>
      <vt:lpstr>Rückmeldung zur Aufnahme</vt:lpstr>
      <vt:lpstr> Kontakte</vt:lpstr>
      <vt:lpstr>Folie 16</vt:lpstr>
    </vt:vector>
  </TitlesOfParts>
  <Company>ZIT-BB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Schritte in die neue weiterführende Schule</dc:title>
  <dc:creator>Heidrun Polke</dc:creator>
  <cp:lastModifiedBy>voss</cp:lastModifiedBy>
  <cp:revision>94</cp:revision>
  <cp:lastPrinted>2019-07-15T14:28:05Z</cp:lastPrinted>
  <dcterms:created xsi:type="dcterms:W3CDTF">2018-11-07T08:01:25Z</dcterms:created>
  <dcterms:modified xsi:type="dcterms:W3CDTF">2022-10-18T07:50:17Z</dcterms:modified>
</cp:coreProperties>
</file>